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9" r:id="rId3"/>
    <p:sldId id="267" r:id="rId4"/>
    <p:sldId id="284" r:id="rId5"/>
    <p:sldId id="285" r:id="rId6"/>
    <p:sldId id="291" r:id="rId7"/>
    <p:sldId id="292" r:id="rId8"/>
    <p:sldId id="290" r:id="rId9"/>
    <p:sldId id="289" r:id="rId10"/>
    <p:sldId id="293" r:id="rId11"/>
    <p:sldId id="288" r:id="rId12"/>
    <p:sldId id="287" r:id="rId13"/>
    <p:sldId id="286" r:id="rId14"/>
    <p:sldId id="297" r:id="rId15"/>
    <p:sldId id="296" r:id="rId16"/>
    <p:sldId id="301" r:id="rId17"/>
    <p:sldId id="302" r:id="rId18"/>
    <p:sldId id="304" r:id="rId19"/>
    <p:sldId id="281" r:id="rId20"/>
    <p:sldId id="309" r:id="rId21"/>
    <p:sldId id="305" r:id="rId22"/>
    <p:sldId id="310" r:id="rId23"/>
    <p:sldId id="295" r:id="rId24"/>
    <p:sldId id="298" r:id="rId25"/>
    <p:sldId id="300" r:id="rId2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702" autoAdjust="0"/>
  </p:normalViewPr>
  <p:slideViewPr>
    <p:cSldViewPr showGuides="1">
      <p:cViewPr varScale="1">
        <p:scale>
          <a:sx n="81" d="100"/>
          <a:sy n="81" d="100"/>
        </p:scale>
        <p:origin x="120" y="6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1/20/2019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1/20/2019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Vic appears to be cheapest in price 3</a:t>
            </a:r>
            <a:r>
              <a:rPr lang="en-US" baseline="30000" dirty="0"/>
              <a:t>rd</a:t>
            </a:r>
            <a:r>
              <a:rPr lang="en-US" dirty="0"/>
              <a:t> largest in distance, small land size, larger building area, more rooms, car spaces and less bathrooms.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4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1/20/2019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1/20/2019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anthonypino/melbourne-housing-market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1"/>
            <a:ext cx="7238998" cy="20574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MELBOURNE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866" y="2623458"/>
            <a:ext cx="5029201" cy="1397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HOUSING PRICES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083808" y="3200400"/>
            <a:ext cx="8211003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Predicting Housing Prices in Melbourne, Australia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78866" y="4419599"/>
            <a:ext cx="5029201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Presented by Usman Shaikh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Analysis by Regions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C3E77-3583-4D57-A527-5E76C183A1A1}"/>
              </a:ext>
            </a:extLst>
          </p:cNvPr>
          <p:cNvCxnSpPr/>
          <p:nvPr/>
        </p:nvCxnSpPr>
        <p:spPr>
          <a:xfrm>
            <a:off x="1293812" y="85613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7E24127-A908-44F6-96D4-62A03DA1A3E3}"/>
              </a:ext>
            </a:extLst>
          </p:cNvPr>
          <p:cNvSpPr/>
          <p:nvPr/>
        </p:nvSpPr>
        <p:spPr>
          <a:xfrm>
            <a:off x="1271203" y="1077623"/>
            <a:ext cx="6092825" cy="36137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 simplify analysis and visualizations city regions have been assigned abbreviated names as follows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Northern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 Metro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Southern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South-Eastern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SE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Northern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 Vic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Eastern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 Vic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Western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 Vic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CCE7A-7703-499B-BBD0-69E9B09B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00" y="2130822"/>
            <a:ext cx="226780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2BD35-46E0-49D9-8CDF-8252EC6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475" y="1521222"/>
            <a:ext cx="2600325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C9508-3DD5-4B20-A7FC-C933EB11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94" y="3304814"/>
            <a:ext cx="2528455" cy="14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24" y="453060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9A570-0154-44F1-B29C-93AC64D41130}"/>
              </a:ext>
            </a:extLst>
          </p:cNvPr>
          <p:cNvCxnSpPr/>
          <p:nvPr/>
        </p:nvCxnSpPr>
        <p:spPr>
          <a:xfrm>
            <a:off x="1255271" y="91922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714A56F-7AB9-482B-90CE-005FF1E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38" y="1407302"/>
            <a:ext cx="3352800" cy="3599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AA1A7-4673-436E-8CB8-B9C785CA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0" y="1418166"/>
            <a:ext cx="3296827" cy="3653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08FF7-4235-4CED-851A-39014385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89" y="1367864"/>
            <a:ext cx="3545653" cy="3703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38CD0-1A20-4E39-A14C-9748FD001323}"/>
              </a:ext>
            </a:extLst>
          </p:cNvPr>
          <p:cNvSpPr txBox="1"/>
          <p:nvPr/>
        </p:nvSpPr>
        <p:spPr>
          <a:xfrm>
            <a:off x="760412" y="5334000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regions closest to CBD including N Metro, S Metro, E Metro appear to have a higher price  with 50’s, 70’s and 90’s construction.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 as regions with higher distance appear to have newer construction and lower price for example North Victoria.</a:t>
            </a:r>
          </a:p>
        </p:txBody>
      </p:sp>
    </p:spTree>
    <p:extLst>
      <p:ext uri="{BB962C8B-B14F-4D97-AF65-F5344CB8AC3E}">
        <p14:creationId xmlns:p14="http://schemas.microsoft.com/office/powerpoint/2010/main" val="23662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0" y="406283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C3E77-3583-4D57-A527-5E76C183A1A1}"/>
              </a:ext>
            </a:extLst>
          </p:cNvPr>
          <p:cNvCxnSpPr/>
          <p:nvPr/>
        </p:nvCxnSpPr>
        <p:spPr>
          <a:xfrm>
            <a:off x="1217612" y="894859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16389-1C8B-40E0-BDC9-BBDDE2DE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1" y="1216218"/>
            <a:ext cx="3233180" cy="3695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5E770-9E31-4ADE-A0A7-43ED464B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65" y="1270118"/>
            <a:ext cx="3363446" cy="3646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B08EF-58BF-46FB-BEC8-2FC30743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25" y="1216218"/>
            <a:ext cx="3233180" cy="365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98FE6-CFF5-4865-AB62-ACA49F8D4F46}"/>
              </a:ext>
            </a:extLst>
          </p:cNvPr>
          <p:cNvSpPr txBox="1"/>
          <p:nvPr/>
        </p:nvSpPr>
        <p:spPr>
          <a:xfrm>
            <a:off x="798511" y="5156778"/>
            <a:ext cx="99822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Regions closer to the CBD appear to have less land size and building but higher no of rooms (Apartment buildings)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 as regions such as North and East Victoria which are located at a distance have higher land size and building area with higher number of rooms</a:t>
            </a:r>
          </a:p>
        </p:txBody>
      </p:sp>
    </p:spTree>
    <p:extLst>
      <p:ext uri="{BB962C8B-B14F-4D97-AF65-F5344CB8AC3E}">
        <p14:creationId xmlns:p14="http://schemas.microsoft.com/office/powerpoint/2010/main" val="21997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3810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III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1" y="87406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85521E-9C7B-45E6-BE5B-24DBA79A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143000"/>
            <a:ext cx="3129641" cy="380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6D026-F4F7-4F6D-83FC-54CC9E3B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2999"/>
            <a:ext cx="3200400" cy="3809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2CA6A-44FE-44B2-8879-0947C8C8CE51}"/>
              </a:ext>
            </a:extLst>
          </p:cNvPr>
          <p:cNvSpPr txBox="1"/>
          <p:nvPr/>
        </p:nvSpPr>
        <p:spPr>
          <a:xfrm>
            <a:off x="798511" y="5105400"/>
            <a:ext cx="9982200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Regions closer to CBD like North, South and West Metro are expensive with less land and  building size and have fewer car spaces.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Whereas farther regions like North and West Victoria considering higher land and building size have more car spaces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No of Bathrooms is correlated with rooms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0.62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From previous analysis it can be inferred that for a property with three rooms there are 1.5 to two Bathrooms available. </a:t>
            </a:r>
          </a:p>
        </p:txBody>
      </p:sp>
    </p:spTree>
    <p:extLst>
      <p:ext uri="{BB962C8B-B14F-4D97-AF65-F5344CB8AC3E}">
        <p14:creationId xmlns:p14="http://schemas.microsoft.com/office/powerpoint/2010/main" val="4711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4083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  </a:t>
            </a:r>
            <a:r>
              <a:rPr lang="en-US" sz="1800" b="0" dirty="0">
                <a:solidFill>
                  <a:schemeClr val="tx1"/>
                </a:solidFill>
              </a:rPr>
              <a:t>Price Analysis using Box Plots – 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88610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9B98A4-E05C-4949-99DB-C7AC9BDF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9" y="1186810"/>
            <a:ext cx="3581400" cy="3800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2985D-75C2-4A55-B2E3-155FCCC1C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859" y="1201098"/>
            <a:ext cx="3429000" cy="360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B0EBD-DF36-4EA0-B2AC-091DB80E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186810"/>
            <a:ext cx="3657600" cy="3613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54C6B-9526-4DA2-A6B6-640D5DF4056B}"/>
              </a:ext>
            </a:extLst>
          </p:cNvPr>
          <p:cNvSpPr txBox="1"/>
          <p:nvPr/>
        </p:nvSpPr>
        <p:spPr>
          <a:xfrm>
            <a:off x="798512" y="5083494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prices of homes appear to be higher followed by town homes and then units.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South Metro region closest to CBD appears to have the highest price followed by E and SE Metro regions.</a:t>
            </a:r>
          </a:p>
        </p:txBody>
      </p:sp>
    </p:spTree>
    <p:extLst>
      <p:ext uri="{BB962C8B-B14F-4D97-AF65-F5344CB8AC3E}">
        <p14:creationId xmlns:p14="http://schemas.microsoft.com/office/powerpoint/2010/main" val="9930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0439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Price Analysis using Box Plots – II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96706" y="797451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9B4789-A894-416D-B4AF-C5723BAF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090237"/>
            <a:ext cx="4324350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B155D-6166-4D54-8585-8E830D92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1090237"/>
            <a:ext cx="4324350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07B98-294A-46E6-86C9-12982776D2DE}"/>
              </a:ext>
            </a:extLst>
          </p:cNvPr>
          <p:cNvSpPr txBox="1"/>
          <p:nvPr/>
        </p:nvSpPr>
        <p:spPr>
          <a:xfrm>
            <a:off x="912812" y="4983473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Properties with higher no of car spaces and Bathrooms appear to be costly.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Whereas properties with 3 car spaces and 3 Bathrooms  have median values of approximately 1 to 1.5 Million Dollars</a:t>
            </a:r>
          </a:p>
        </p:txBody>
      </p:sp>
    </p:spTree>
    <p:extLst>
      <p:ext uri="{BB962C8B-B14F-4D97-AF65-F5344CB8AC3E}">
        <p14:creationId xmlns:p14="http://schemas.microsoft.com/office/powerpoint/2010/main" val="9700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4569" y="914400"/>
            <a:ext cx="893126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 analyzed and discussed in exploratory analysis the home prices in Melbourne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depend upon several different factors.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purpose of this project is to identify the following.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Discover important factors which drive prices in the Melbourne housing market.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Explore relationship between different factors and their relationship with price.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the most significant factors that impact housing prices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Prepare a Model based upon identified factors and accurately predict housing prices.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Compare Models for accuracy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Our Target or Dependent variable for this analysis will be Price.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Where as important features will be selected using a machine learning algorithm. 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5DC58-B8AD-43ED-B91D-6057306D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23" y="1546620"/>
            <a:ext cx="2864879" cy="21109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7D07F9D-3321-46E1-99AE-2EE03AAB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-4891"/>
            <a:ext cx="8686801" cy="1066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A23322-C4C0-4249-A854-FAD28BDBBCD3}"/>
              </a:ext>
            </a:extLst>
          </p:cNvPr>
          <p:cNvCxnSpPr/>
          <p:nvPr/>
        </p:nvCxnSpPr>
        <p:spPr>
          <a:xfrm>
            <a:off x="1141412" y="1143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3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-4891"/>
            <a:ext cx="8686801" cy="1066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371599"/>
            <a:ext cx="8915400" cy="4800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this project we will be using two different algorithms, Random Forest and Multiple Linear Regression in order to predict price of housing in Melbourne Australia.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ensemble learning method for classification and  regression which builds multiple decision trees and merges them together to get a more accurate and stable prediction.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used to explain the relationship between one continuous dependent variable and two or more independent variables.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present scenario our dependent variable is Price whereas the multiple independent variables include distance, land size, building area, room etc.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for choosing the models:</a:t>
            </a:r>
          </a:p>
          <a:p>
            <a:pPr lvl="2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– The dataset appears to have large no of variables. The algorithm will help us identify most important features.</a:t>
            </a:r>
          </a:p>
          <a:p>
            <a:pPr lvl="3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of original variables 21</a:t>
            </a:r>
          </a:p>
          <a:p>
            <a:pPr lvl="3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of extended variables 229</a:t>
            </a:r>
          </a:p>
          <a:p>
            <a:pPr lvl="2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 – The algorithm will tell how much does our dependent variable </a:t>
            </a:r>
            <a:r>
              <a:rPr lang="en-US" sz="1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with an amount of change in the independent variables.</a:t>
            </a:r>
          </a:p>
          <a:p>
            <a:pPr lvl="3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5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026A8-6D61-4823-8134-02DD73499383}"/>
              </a:ext>
            </a:extLst>
          </p:cNvPr>
          <p:cNvCxnSpPr/>
          <p:nvPr/>
        </p:nvCxnSpPr>
        <p:spPr>
          <a:xfrm>
            <a:off x="1141412" y="1143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08F2AD-BF57-48AC-BF88-5B38DFD28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013" y="341772"/>
            <a:ext cx="2084419" cy="1521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02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0439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Model Parameters and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96706" y="797451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A07B98-294A-46E6-86C9-12982776D2DE}"/>
              </a:ext>
            </a:extLst>
          </p:cNvPr>
          <p:cNvSpPr txBox="1"/>
          <p:nvPr/>
        </p:nvSpPr>
        <p:spPr>
          <a:xfrm>
            <a:off x="1296706" y="1035274"/>
            <a:ext cx="9982200" cy="407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Parameters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Variables: 212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n_estimators: 250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max_depth: 15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results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212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 Train: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0.9662708569930585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 Test: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0.8078177350596782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171398.5471691893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94793273740.64745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307885.16323565744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D92E2-8310-4F9F-BF56-68E89D3BE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559" y="935564"/>
            <a:ext cx="4439147" cy="561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6C6A500-DA82-40B7-BA6D-41FD50E0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8" y="443554"/>
            <a:ext cx="8686801" cy="497232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Random Forest Results with Max &amp; Min Features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CF561-94BE-40F8-82A5-2EBE63943983}"/>
              </a:ext>
            </a:extLst>
          </p:cNvPr>
          <p:cNvCxnSpPr/>
          <p:nvPr/>
        </p:nvCxnSpPr>
        <p:spPr>
          <a:xfrm>
            <a:off x="1370012" y="96692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FF0D4B-23D9-488A-ABB2-AB5CB3D72D3A}"/>
              </a:ext>
            </a:extLst>
          </p:cNvPr>
          <p:cNvSpPr/>
          <p:nvPr/>
        </p:nvSpPr>
        <p:spPr>
          <a:xfrm>
            <a:off x="1370012" y="1099485"/>
            <a:ext cx="3985181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212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Accuracy - R²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0.9662708569930585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  Accuracy - R²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0.8078177350596782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171398.5471691893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94793273740.64745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307885.16323565744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283A4-4C66-4748-81F7-845773D2B1F9}"/>
              </a:ext>
            </a:extLst>
          </p:cNvPr>
          <p:cNvSpPr/>
          <p:nvPr/>
        </p:nvSpPr>
        <p:spPr>
          <a:xfrm>
            <a:off x="1370012" y="3367934"/>
            <a:ext cx="4187824" cy="199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22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Accuracy - R² :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0.9677837765735764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  Accuracy - R² 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0.8047399497892608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174401.20392445527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96311381260.84035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310340.7502421175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051D6-4878-4067-B5B1-891D18D7A0D0}"/>
              </a:ext>
            </a:extLst>
          </p:cNvPr>
          <p:cNvSpPr/>
          <p:nvPr/>
        </p:nvSpPr>
        <p:spPr>
          <a:xfrm>
            <a:off x="8346167" y="1202634"/>
            <a:ext cx="2133600" cy="434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66F58-C9CD-4CB1-8C0E-589D20DD095A}"/>
              </a:ext>
            </a:extLst>
          </p:cNvPr>
          <p:cNvSpPr/>
          <p:nvPr/>
        </p:nvSpPr>
        <p:spPr>
          <a:xfrm>
            <a:off x="8482043" y="1290442"/>
            <a:ext cx="1905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Postcode_30160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Postcode_30540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Postcode_31010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Postcode_31280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Postcode_31430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Postcode_31700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Postcode_31860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Postcode_31880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Postcode_31950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Postcode_32060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Regionname_E Metro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Regionname_SE Metro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A0DFB9-865A-4FB4-8463-19A1A9649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076" y="2657842"/>
            <a:ext cx="1909763" cy="143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9B0B2-D91B-4BBF-A8A8-FD6EEAFA9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6612" y="762000"/>
            <a:ext cx="4572000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8538F-0238-4E29-9403-599FF59FF3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6397" y="2514600"/>
            <a:ext cx="4743450" cy="2964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D3D8E0-F3FB-4BDC-8E26-C4C4441C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12" y="4191000"/>
            <a:ext cx="2095501" cy="838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DD4B53-5920-4158-AD10-B49F73AAB024}"/>
              </a:ext>
            </a:extLst>
          </p:cNvPr>
          <p:cNvSpPr/>
          <p:nvPr/>
        </p:nvSpPr>
        <p:spPr>
          <a:xfrm>
            <a:off x="5756397" y="1219200"/>
            <a:ext cx="6092825" cy="720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Dataset: </a:t>
            </a:r>
            <a:r>
              <a:rPr lang="en-US" sz="1400" dirty="0">
                <a:cs typeface="Calibri" panose="020F0502020204030204" pitchFamily="34" charset="0"/>
              </a:rPr>
              <a:t>Melbourne housing clearance data from Jan 2016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https://www.kaggle.com/anthonypino/melbourne-housing-market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9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6C6A500-DA82-40B7-BA6D-41FD50E0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8" y="443554"/>
            <a:ext cx="8686801" cy="497232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Random Forest Results Actual Vs. Predicted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CF561-94BE-40F8-82A5-2EBE63943983}"/>
              </a:ext>
            </a:extLst>
          </p:cNvPr>
          <p:cNvCxnSpPr/>
          <p:nvPr/>
        </p:nvCxnSpPr>
        <p:spPr>
          <a:xfrm>
            <a:off x="1370012" y="96692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99BBB48-0956-4F84-BC53-7DDB1ED7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2" y="1219200"/>
            <a:ext cx="89154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7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C7545E-4014-49ED-8BC3-FD108331F761}"/>
              </a:ext>
            </a:extLst>
          </p:cNvPr>
          <p:cNvSpPr/>
          <p:nvPr/>
        </p:nvSpPr>
        <p:spPr>
          <a:xfrm>
            <a:off x="1188157" y="947128"/>
            <a:ext cx="2285017" cy="46840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240047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Linear Regression using Important Features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>
            <a:cxnSpLocks/>
          </p:cNvCxnSpPr>
          <p:nvPr/>
        </p:nvCxnSpPr>
        <p:spPr>
          <a:xfrm flipV="1">
            <a:off x="1217611" y="697247"/>
            <a:ext cx="9736249" cy="315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3691475" y="827430"/>
            <a:ext cx="2589816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89A81-A4EE-42E6-9F89-C45DC67FB392}"/>
              </a:ext>
            </a:extLst>
          </p:cNvPr>
          <p:cNvSpPr/>
          <p:nvPr/>
        </p:nvSpPr>
        <p:spPr>
          <a:xfrm>
            <a:off x="1262278" y="990600"/>
            <a:ext cx="2058496" cy="5049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Type_t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Regionname_N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Metro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Metro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Regionname_W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Metro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Regionname_N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Vic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Regionname_W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Vic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Vic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FF752A-E4F5-4393-AFEE-A6D1CFA37996}"/>
              </a:ext>
            </a:extLst>
          </p:cNvPr>
          <p:cNvSpPr/>
          <p:nvPr/>
        </p:nvSpPr>
        <p:spPr>
          <a:xfrm>
            <a:off x="3950301" y="827430"/>
            <a:ext cx="4270867" cy="273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Regression: 16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 Accuracy - R²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0.6202410353433015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   Accuracy - R² </a:t>
            </a: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0.6068245415946455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Intercept: 5985283.630972797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Error: 279719.61707274447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Error: 193932509164.13568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Error: 440377.6892215768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2AB215-15A0-4D18-A03E-A33468470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729" y="827430"/>
            <a:ext cx="2917462" cy="42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6C6A500-DA82-40B7-BA6D-41FD50E0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8" y="443554"/>
            <a:ext cx="8686801" cy="497232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Linear Regression Actual Vs. Predicted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CF561-94BE-40F8-82A5-2EBE63943983}"/>
              </a:ext>
            </a:extLst>
          </p:cNvPr>
          <p:cNvCxnSpPr/>
          <p:nvPr/>
        </p:nvCxnSpPr>
        <p:spPr>
          <a:xfrm>
            <a:off x="1370012" y="96692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1D4E71E-9FE6-4494-B163-565ABFE8D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87" y="1219200"/>
            <a:ext cx="88582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5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2632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Multiple Linear Regression Actual Vs. Predicted Values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81505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B0B2D2A-FD1E-4A98-AAD8-194ECB58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219200"/>
            <a:ext cx="6877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4572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FINDINGS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173982" y="935422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1065212" y="1066800"/>
            <a:ext cx="8075613" cy="3930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Most important factors impacting price of housing in Melbourne are ranked as follows.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Regionname_S Metro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439E0-B68E-4D34-8DF6-C3A9B335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88" y="1619931"/>
            <a:ext cx="2685377" cy="1500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C34F0-656E-4BA5-8774-83883A9D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7" y="3534590"/>
            <a:ext cx="3629025" cy="2387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9A8EB-B27F-4BA7-9AB5-89444327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81" y="2959409"/>
            <a:ext cx="2936014" cy="19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77152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12192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1065212" y="1447800"/>
            <a:ext cx="8075613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 Vic, N Vic, W Vic appear to have  cheaper price,  larger distance, larger land size, more car space with 80’s and 90’s construction.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 Metro, N Metro, S Metro appears to have higher price, short distance, less land size, slightly less car space and 50’s, 60’s construction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 Metro appears to be expensive located at a distance with 2 car spaces and mid 70’s construction.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 Vic appears cheapest in price, 3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largest in distance, small land size, larger building area, more number of rooms, car spaces and less bathrooms.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supervised learning model appears to have high variance and low bias.</a:t>
            </a:r>
          </a:p>
        </p:txBody>
      </p:sp>
    </p:spTree>
    <p:extLst>
      <p:ext uri="{BB962C8B-B14F-4D97-AF65-F5344CB8AC3E}">
        <p14:creationId xmlns:p14="http://schemas.microsoft.com/office/powerpoint/2010/main" val="232624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02237" y="359823"/>
            <a:ext cx="8686801" cy="5334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26CAFF-5024-46A0-92E5-B17C64121ED3}"/>
              </a:ext>
            </a:extLst>
          </p:cNvPr>
          <p:cNvCxnSpPr/>
          <p:nvPr/>
        </p:nvCxnSpPr>
        <p:spPr>
          <a:xfrm>
            <a:off x="1173638" y="89322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24A631-665D-4AEE-8AC8-3B6138FC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1" y="1140651"/>
            <a:ext cx="10211847" cy="3352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1600198"/>
            <a:ext cx="132119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 1,092, 902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95E0-3C84-412B-ADC4-7C25E62A19B5}"/>
              </a:ext>
            </a:extLst>
          </p:cNvPr>
          <p:cNvSpPr txBox="1"/>
          <p:nvPr/>
        </p:nvSpPr>
        <p:spPr>
          <a:xfrm>
            <a:off x="6475412" y="1600199"/>
            <a:ext cx="68320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1BBC3-5FC3-4461-A4C8-0C2EE5721CFD}"/>
              </a:ext>
            </a:extLst>
          </p:cNvPr>
          <p:cNvSpPr txBox="1"/>
          <p:nvPr/>
        </p:nvSpPr>
        <p:spPr>
          <a:xfrm>
            <a:off x="9559264" y="1600199"/>
            <a:ext cx="98616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11.19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50E3-B58B-409E-A1D1-FB464E388DB3}"/>
              </a:ext>
            </a:extLst>
          </p:cNvPr>
          <p:cNvSpPr txBox="1"/>
          <p:nvPr/>
        </p:nvSpPr>
        <p:spPr>
          <a:xfrm>
            <a:off x="760413" y="4648200"/>
            <a:ext cx="9557225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Bulk of the housing prices in Melbourne Australia fall between 0 to 1.5 Million Dollars with a mean value of $1,092,902.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Most places have 3 rooms and are located at a mean distance of 11.19 Kilometers from the Central Business District.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Most properties are located with in a range of  18 Kilometers from Central Business District (CBD).                                                                                                                                                                                          </a:t>
            </a:r>
          </a:p>
          <a:p>
            <a:pPr>
              <a:lnSpc>
                <a:spcPct val="20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8853-3A82-4CEB-AD24-80A8EC18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15" y="1295400"/>
            <a:ext cx="9574789" cy="30241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0" y="39320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II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0123E-BAA2-4B3A-946B-AA7FF2DF5745}"/>
              </a:ext>
            </a:extLst>
          </p:cNvPr>
          <p:cNvCxnSpPr/>
          <p:nvPr/>
        </p:nvCxnSpPr>
        <p:spPr>
          <a:xfrm>
            <a:off x="1217612" y="862624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54CB6-A0EB-4E3A-98AF-D8EF73F162F3}"/>
              </a:ext>
            </a:extLst>
          </p:cNvPr>
          <p:cNvSpPr txBox="1"/>
          <p:nvPr/>
        </p:nvSpPr>
        <p:spPr>
          <a:xfrm>
            <a:off x="1217612" y="4419600"/>
            <a:ext cx="84582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common number of Bathrooms per property appears to be 1 followed by 2 car spaces.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Land size of most properties fall between 0 to 2,500 Square Meters, with over 90% of the values falling under 1,000 Square Meters.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892C6-77BA-4B36-B29A-DCDC997D57FF}"/>
              </a:ext>
            </a:extLst>
          </p:cNvPr>
          <p:cNvSpPr txBox="1"/>
          <p:nvPr/>
        </p:nvSpPr>
        <p:spPr>
          <a:xfrm>
            <a:off x="3046412" y="1819835"/>
            <a:ext cx="71686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EDAC0-3486-4A11-AEBF-CE1504BB52AB}"/>
              </a:ext>
            </a:extLst>
          </p:cNvPr>
          <p:cNvSpPr txBox="1"/>
          <p:nvPr/>
        </p:nvSpPr>
        <p:spPr>
          <a:xfrm>
            <a:off x="6244533" y="1828800"/>
            <a:ext cx="68320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AA4DE-CA33-464D-AA7C-9207F5A4898B}"/>
              </a:ext>
            </a:extLst>
          </p:cNvPr>
          <p:cNvSpPr txBox="1"/>
          <p:nvPr/>
        </p:nvSpPr>
        <p:spPr>
          <a:xfrm>
            <a:off x="8861625" y="1828800"/>
            <a:ext cx="106471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</a:t>
            </a:r>
            <a:r>
              <a:rPr lang="en-US" sz="1050" dirty="0"/>
              <a:t>523.48</a:t>
            </a:r>
            <a:r>
              <a:rPr lang="en-US" sz="1050" dirty="0"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6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7EEC9-07D0-4C59-9E99-FDCEFD98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40" y="1174382"/>
            <a:ext cx="9459232" cy="3047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56" y="330729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III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4794B7-8CC9-45A3-AAD8-B5DFDBCBADE8}"/>
              </a:ext>
            </a:extLst>
          </p:cNvPr>
          <p:cNvCxnSpPr/>
          <p:nvPr/>
        </p:nvCxnSpPr>
        <p:spPr>
          <a:xfrm>
            <a:off x="1236662" y="834279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75C101-6279-4A82-9F7C-55AB2BB06A19}"/>
              </a:ext>
            </a:extLst>
          </p:cNvPr>
          <p:cNvSpPr txBox="1"/>
          <p:nvPr/>
        </p:nvSpPr>
        <p:spPr>
          <a:xfrm>
            <a:off x="1236662" y="4358960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building area for most of the properties fall between 50 and 200 Square Meters with a mean value of 149.30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construction shows a gradual rising trend over the years with a mean value year of 1965.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market witnessed increased amount of construction in mid seventy’s , late 90’s followed by 2000’s.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226CF-DC74-4EB9-B2AB-E54F8B8ECA22}"/>
              </a:ext>
            </a:extLst>
          </p:cNvPr>
          <p:cNvSpPr txBox="1"/>
          <p:nvPr/>
        </p:nvSpPr>
        <p:spPr>
          <a:xfrm>
            <a:off x="3046412" y="1558407"/>
            <a:ext cx="106471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149.30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3B517-93E8-4677-8280-89455A998C79}"/>
              </a:ext>
            </a:extLst>
          </p:cNvPr>
          <p:cNvSpPr txBox="1"/>
          <p:nvPr/>
        </p:nvSpPr>
        <p:spPr>
          <a:xfrm>
            <a:off x="4888217" y="1558407"/>
            <a:ext cx="92044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1965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3D21E-F68F-4CC7-87E8-0D4471B2D5A2}"/>
              </a:ext>
            </a:extLst>
          </p:cNvPr>
          <p:cNvSpPr txBox="1"/>
          <p:nvPr/>
        </p:nvSpPr>
        <p:spPr>
          <a:xfrm>
            <a:off x="9203577" y="1558407"/>
            <a:ext cx="114326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</a:t>
            </a:r>
            <a:r>
              <a:rPr lang="en-US" sz="1050" dirty="0"/>
              <a:t>7475.94</a:t>
            </a:r>
            <a:r>
              <a:rPr lang="en-US" sz="1050" dirty="0"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294" y="37611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– 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48D44-AF74-4CB6-A9D1-B696A3DCD69C}"/>
              </a:ext>
            </a:extLst>
          </p:cNvPr>
          <p:cNvCxnSpPr/>
          <p:nvPr/>
        </p:nvCxnSpPr>
        <p:spPr>
          <a:xfrm>
            <a:off x="1198095" y="869174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DAC881-AF39-40C6-BFED-21D5DF15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40736"/>
            <a:ext cx="295275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8C560-11E6-479E-9319-34DA8E34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219200"/>
            <a:ext cx="2695575" cy="39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80146-EDA7-4979-BFC1-F4C5119F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276596"/>
            <a:ext cx="3019476" cy="3952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FDED3-B30A-4057-939B-1FED5839AFFD}"/>
              </a:ext>
            </a:extLst>
          </p:cNvPr>
          <p:cNvSpPr txBox="1"/>
          <p:nvPr/>
        </p:nvSpPr>
        <p:spPr>
          <a:xfrm>
            <a:off x="1293812" y="5229226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prices appear to increase with the number of rooms but starts to fall after 5 rooms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Likewise the price appears to rise with fall in distance with highest values for properties located in a 5 to 6 Km radius from CBD.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 wise South Metro is closest to the Central Business District and appears to be most expensive followed by East Metro.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A3A8720-C1AD-4857-B423-EE265C99E81E}"/>
              </a:ext>
            </a:extLst>
          </p:cNvPr>
          <p:cNvSpPr/>
          <p:nvPr/>
        </p:nvSpPr>
        <p:spPr>
          <a:xfrm rot="11187482">
            <a:off x="5824958" y="1714435"/>
            <a:ext cx="2762250" cy="2514600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8AD55077-E9D3-40CD-9938-21EED91EB7AB}"/>
              </a:ext>
            </a:extLst>
          </p:cNvPr>
          <p:cNvSpPr/>
          <p:nvPr/>
        </p:nvSpPr>
        <p:spPr>
          <a:xfrm>
            <a:off x="1979779" y="1741051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0" y="41281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– II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87DC9-FF8A-48A2-BF55-D4950D647D94}"/>
              </a:ext>
            </a:extLst>
          </p:cNvPr>
          <p:cNvCxnSpPr/>
          <p:nvPr/>
        </p:nvCxnSpPr>
        <p:spPr>
          <a:xfrm>
            <a:off x="1217611" y="87001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C23B52-FC27-4A31-90E5-FA4B4D7D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2" y="990600"/>
            <a:ext cx="8486775" cy="3971925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B2E56221-28E6-410E-A294-03880EAB9FD1}"/>
              </a:ext>
            </a:extLst>
          </p:cNvPr>
          <p:cNvSpPr/>
          <p:nvPr/>
        </p:nvSpPr>
        <p:spPr>
          <a:xfrm>
            <a:off x="2284412" y="1447800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C42EA-092A-4E45-889C-5E849CF51749}"/>
              </a:ext>
            </a:extLst>
          </p:cNvPr>
          <p:cNvSpPr txBox="1"/>
          <p:nvPr/>
        </p:nvSpPr>
        <p:spPr>
          <a:xfrm>
            <a:off x="1274292" y="5065180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prices appear to increase with the number of Bathrooms however price starts to fall after a number of 3 Bathrooms.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Majority of the land size falls under 1500 Square Meters and the price is highest around 1000 Square Meters.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price is highest for 4 car spaces however it starts to fall once it reaches four car spaces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F1BA2632-4DB7-44E0-AA5E-B1D0C19CA8FE}"/>
              </a:ext>
            </a:extLst>
          </p:cNvPr>
          <p:cNvSpPr/>
          <p:nvPr/>
        </p:nvSpPr>
        <p:spPr>
          <a:xfrm>
            <a:off x="8151812" y="1416424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304800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- III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A784D9-AA2C-40A0-809D-C5E570590E7D}"/>
              </a:ext>
            </a:extLst>
          </p:cNvPr>
          <p:cNvCxnSpPr/>
          <p:nvPr/>
        </p:nvCxnSpPr>
        <p:spPr>
          <a:xfrm>
            <a:off x="1274292" y="762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1D1275-39D8-4EC3-A7B1-D9A9EED3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42" y="937152"/>
            <a:ext cx="2857500" cy="3952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CFA7C-5627-4C13-B4BB-D9E95DA4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42" y="946677"/>
            <a:ext cx="2667000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2DEF6-D679-46ED-BEFB-88E2CB0DA446}"/>
              </a:ext>
            </a:extLst>
          </p:cNvPr>
          <p:cNvSpPr txBox="1"/>
          <p:nvPr/>
        </p:nvSpPr>
        <p:spPr>
          <a:xfrm>
            <a:off x="1274292" y="4917606"/>
            <a:ext cx="9886950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There appears to be a correlation between Price and Building Area, 0.51 to be precise on a scale of -1 to 1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priciest properties seem to be built in early 1900’s, late 90’s and 2000’s , as population in those years appear more dense.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Price analysis show that homes with 3 bedrooms, 2 bathrooms, 2 car spaces, land size of 1000 Sqm, building area of 300 Sqm built in early 1900’s, late 90’s and 2000’s appear to be of higher price.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Similarly as distance increases from the Central Business District land size and building area increase with decrease in price.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FA914-BA54-4560-B021-FD78ABBFA646}"/>
              </a:ext>
            </a:extLst>
          </p:cNvPr>
          <p:cNvCxnSpPr>
            <a:cxnSpLocks/>
          </p:cNvCxnSpPr>
          <p:nvPr/>
        </p:nvCxnSpPr>
        <p:spPr>
          <a:xfrm flipV="1">
            <a:off x="2862112" y="2057400"/>
            <a:ext cx="1708300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38890D-D5DF-443A-A0A5-3F7B03F16799}"/>
              </a:ext>
            </a:extLst>
          </p:cNvPr>
          <p:cNvSpPr/>
          <p:nvPr/>
        </p:nvSpPr>
        <p:spPr>
          <a:xfrm>
            <a:off x="6856412" y="3043237"/>
            <a:ext cx="1138518" cy="959226"/>
          </a:xfrm>
          <a:custGeom>
            <a:avLst/>
            <a:gdLst>
              <a:gd name="connsiteX0" fmla="*/ 0 w 1138518"/>
              <a:gd name="connsiteY0" fmla="*/ 959226 h 959226"/>
              <a:gd name="connsiteX1" fmla="*/ 618565 w 1138518"/>
              <a:gd name="connsiteY1" fmla="*/ 3 h 959226"/>
              <a:gd name="connsiteX2" fmla="*/ 1138518 w 1138518"/>
              <a:gd name="connsiteY2" fmla="*/ 950262 h 95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518" h="959226">
                <a:moveTo>
                  <a:pt x="0" y="959226"/>
                </a:moveTo>
                <a:cubicBezTo>
                  <a:pt x="214406" y="480361"/>
                  <a:pt x="428812" y="1497"/>
                  <a:pt x="618565" y="3"/>
                </a:cubicBezTo>
                <a:cubicBezTo>
                  <a:pt x="808318" y="-1491"/>
                  <a:pt x="973418" y="474385"/>
                  <a:pt x="1138518" y="95026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850E03-9CA9-4BCE-A5C6-CC6ED97D95CF}"/>
              </a:ext>
            </a:extLst>
          </p:cNvPr>
          <p:cNvSpPr/>
          <p:nvPr/>
        </p:nvSpPr>
        <p:spPr>
          <a:xfrm>
            <a:off x="8400695" y="2895600"/>
            <a:ext cx="560070" cy="902909"/>
          </a:xfrm>
          <a:custGeom>
            <a:avLst/>
            <a:gdLst>
              <a:gd name="connsiteX0" fmla="*/ 0 w 560070"/>
              <a:gd name="connsiteY0" fmla="*/ 902909 h 902909"/>
              <a:gd name="connsiteX1" fmla="*/ 342900 w 560070"/>
              <a:gd name="connsiteY1" fmla="*/ 11369 h 902909"/>
              <a:gd name="connsiteX2" fmla="*/ 560070 w 560070"/>
              <a:gd name="connsiteY2" fmla="*/ 479999 h 90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070" h="902909">
                <a:moveTo>
                  <a:pt x="0" y="902909"/>
                </a:moveTo>
                <a:cubicBezTo>
                  <a:pt x="124777" y="492381"/>
                  <a:pt x="249555" y="81854"/>
                  <a:pt x="342900" y="11369"/>
                </a:cubicBezTo>
                <a:cubicBezTo>
                  <a:pt x="436245" y="-59116"/>
                  <a:pt x="498157" y="210441"/>
                  <a:pt x="560070" y="47999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09" y="370215"/>
            <a:ext cx="8686801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Correlation HEAT MAP – Understanding influence of factors on each other and Price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8381E-3058-4597-BF90-62EE4A2BE9A1}"/>
              </a:ext>
            </a:extLst>
          </p:cNvPr>
          <p:cNvCxnSpPr/>
          <p:nvPr/>
        </p:nvCxnSpPr>
        <p:spPr>
          <a:xfrm>
            <a:off x="1217609" y="84590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2BB7142-9634-4FC7-8869-F326D3B704D2}"/>
              </a:ext>
            </a:extLst>
          </p:cNvPr>
          <p:cNvSpPr txBox="1"/>
          <p:nvPr/>
        </p:nvSpPr>
        <p:spPr>
          <a:xfrm>
            <a:off x="2198876" y="5351008"/>
            <a:ext cx="7791070" cy="117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Rooms and Bedroom2 appear highly correlated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0.96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followed by Bathroom and Bedroom2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0.63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Rooms and Bathroom: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0.62,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Building Area and Rooms: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0.61, 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followed by Building Area and Bathroom: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0.55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0.51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for Building Area and Price.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Building Area and Bedroom2 not included in Machine Learning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B20A67-8AFC-4A4E-9329-7D0109C6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78" y="990600"/>
            <a:ext cx="6900865" cy="44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A5589E3-C8FC-42FF-9F45-97961AC9204A}" vid="{8FC8D05C-4C37-46F2-BA08-1F1922797ED2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3541</TotalTime>
  <Words>1704</Words>
  <Application>Microsoft Office PowerPoint</Application>
  <PresentationFormat>Custom</PresentationFormat>
  <Paragraphs>190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Franklin Gothic Medium</vt:lpstr>
      <vt:lpstr>Wingdings</vt:lpstr>
      <vt:lpstr>Business Contrast 16x9</vt:lpstr>
      <vt:lpstr>MELBOURNE </vt:lpstr>
      <vt:lpstr>PowerPoint Presentation</vt:lpstr>
      <vt:lpstr>Exploratory Analysis: Understanding the Dataset – I </vt:lpstr>
      <vt:lpstr>Exploratory Analysis: Understanding the Dataset – II  </vt:lpstr>
      <vt:lpstr>Exploratory Analysis: Understanding the Dataset – III  </vt:lpstr>
      <vt:lpstr>Relationship between Price and other Factors – I </vt:lpstr>
      <vt:lpstr>Relationship between Price and other Factors – II </vt:lpstr>
      <vt:lpstr>Relationship between Price and other Factors - III</vt:lpstr>
      <vt:lpstr>Correlation HEAT MAP – Understanding influence of factors on each other and Price</vt:lpstr>
      <vt:lpstr>Analysis by Regions</vt:lpstr>
      <vt:lpstr>Mean Values – Analysis by Regions – I </vt:lpstr>
      <vt:lpstr>Mean Values – Analysis by Regions – II </vt:lpstr>
      <vt:lpstr>Mean Values – Analysis by Regions – III </vt:lpstr>
      <vt:lpstr>  Price Analysis using Box Plots – I </vt:lpstr>
      <vt:lpstr>Price Analysis using Box Plots – II </vt:lpstr>
      <vt:lpstr>Problem Statement</vt:lpstr>
      <vt:lpstr>Machine Learning Models</vt:lpstr>
      <vt:lpstr>Model Parameters and Results</vt:lpstr>
      <vt:lpstr>Random Forest Results with Max &amp; Min Features</vt:lpstr>
      <vt:lpstr>Random Forest Results Actual Vs. Predicted Values</vt:lpstr>
      <vt:lpstr>Linear Regression using Important Features </vt:lpstr>
      <vt:lpstr>Linear Regression Actual Vs. Predicted Values</vt:lpstr>
      <vt:lpstr>Multiple Linear Regression Actual Vs. Predicted Values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</dc:title>
  <dc:creator>Usman Shaikh</dc:creator>
  <cp:lastModifiedBy>Instructor</cp:lastModifiedBy>
  <cp:revision>148</cp:revision>
  <dcterms:created xsi:type="dcterms:W3CDTF">2018-10-11T20:14:23Z</dcterms:created>
  <dcterms:modified xsi:type="dcterms:W3CDTF">2019-01-20T21:45:01Z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